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1" r:id="rId3"/>
    <p:sldId id="262" r:id="rId4"/>
    <p:sldId id="263" r:id="rId5"/>
    <p:sldId id="266" r:id="rId6"/>
    <p:sldId id="268" r:id="rId7"/>
    <p:sldId id="269" r:id="rId8"/>
    <p:sldId id="270" r:id="rId9"/>
    <p:sldId id="271" r:id="rId10"/>
    <p:sldId id="267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88" d="100"/>
          <a:sy n="88" d="100"/>
        </p:scale>
        <p:origin x="48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0C01D-0F7A-481E-9286-D7F89F26E97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57CF2-8727-4752-BC64-01300C47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8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0C01D-0F7A-481E-9286-D7F89F26E97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57CF2-8727-4752-BC64-01300C47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87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0C01D-0F7A-481E-9286-D7F89F26E97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57CF2-8727-4752-BC64-01300C47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56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0C01D-0F7A-481E-9286-D7F89F26E97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57CF2-8727-4752-BC64-01300C47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82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0C01D-0F7A-481E-9286-D7F89F26E97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57CF2-8727-4752-BC64-01300C47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99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0C01D-0F7A-481E-9286-D7F89F26E97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57CF2-8727-4752-BC64-01300C47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54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0C01D-0F7A-481E-9286-D7F89F26E97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57CF2-8727-4752-BC64-01300C47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93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0C01D-0F7A-481E-9286-D7F89F26E97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57CF2-8727-4752-BC64-01300C47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44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0C01D-0F7A-481E-9286-D7F89F26E97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57CF2-8727-4752-BC64-01300C47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86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0C01D-0F7A-481E-9286-D7F89F26E97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9D57CF2-8727-4752-BC64-01300C47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152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0C01D-0F7A-481E-9286-D7F89F26E97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57CF2-8727-4752-BC64-01300C47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35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0C01D-0F7A-481E-9286-D7F89F26E97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57CF2-8727-4752-BC64-01300C47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71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0C01D-0F7A-481E-9286-D7F89F26E97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57CF2-8727-4752-BC64-01300C47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9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0C01D-0F7A-481E-9286-D7F89F26E97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57CF2-8727-4752-BC64-01300C47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3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0C01D-0F7A-481E-9286-D7F89F26E97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57CF2-8727-4752-BC64-01300C47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66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0C01D-0F7A-481E-9286-D7F89F26E97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57CF2-8727-4752-BC64-01300C47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30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0C01D-0F7A-481E-9286-D7F89F26E97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57CF2-8727-4752-BC64-01300C47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72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0F0C01D-0F7A-481E-9286-D7F89F26E97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9D57CF2-8727-4752-BC64-01300C47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12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AD1AE-3AE6-478F-9A30-1390392C27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NimbusRomNo9L-Medi"/>
              </a:rPr>
              <a:t>Analytic Marching: An Analytic Meshing Solution from Deep Implicit Surface Networks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59D70-C4B9-4D55-A18F-84CF4961C4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William Ashbee</a:t>
            </a:r>
          </a:p>
        </p:txBody>
      </p:sp>
    </p:spTree>
    <p:extLst>
      <p:ext uri="{BB962C8B-B14F-4D97-AF65-F5344CB8AC3E}">
        <p14:creationId xmlns:p14="http://schemas.microsoft.com/office/powerpoint/2010/main" val="2798779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3E470-B181-4197-BB95-86279805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64023"/>
            <a:ext cx="10018713" cy="1752599"/>
          </a:xfrm>
        </p:spPr>
        <p:txBody>
          <a:bodyPr/>
          <a:lstStyle/>
          <a:p>
            <a:r>
              <a:rPr lang="en-US" dirty="0"/>
              <a:t>Corollary 4 continued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CF757-FA5B-44FD-B413-D53FA9B07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9052249" cy="482243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When the region is bounded, the system (</a:t>
                </a:r>
                <a:r>
                  <a:rPr lang="en-US" sz="1800" b="0" i="0" dirty="0">
                    <a:solidFill>
                      <a:srgbClr val="001473"/>
                    </a:solidFill>
                    <a:effectLst/>
                    <a:latin typeface="NimbusRomNo9L-Regu"/>
                  </a:rPr>
                  <a:t>10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) of inequalities essentially forms a polyhedral cell defined as</a:t>
                </a:r>
                <a:r>
                  <a:rPr lang="en-US" dirty="0"/>
                  <a:t> 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which we term as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NimbusRomNo9L-ReguItal"/>
                  </a:rPr>
                  <a:t>analytic cell of a SDF’s zero-level </a:t>
                </a:r>
                <a:r>
                  <a:rPr lang="en-US" sz="1800" b="0" i="1" dirty="0" err="1">
                    <a:solidFill>
                      <a:srgbClr val="000000"/>
                    </a:solidFill>
                    <a:effectLst/>
                    <a:latin typeface="NimbusRomNo9L-ReguItal"/>
                  </a:rPr>
                  <a:t>isosurface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, shortened as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NimbusRomNo9L-ReguItal"/>
                  </a:rPr>
                  <a:t>analytic cell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. We note that an analytic cell could also be a region open towards infinity in some directions.</a:t>
                </a:r>
                <a:b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</a:br>
                <a:endParaRPr lang="en-US" sz="1800" b="0" i="0" dirty="0">
                  <a:solidFill>
                    <a:srgbClr val="000000"/>
                  </a:solidFill>
                  <a:effectLst/>
                  <a:latin typeface="NimbusRomNo9L-Regu"/>
                </a:endParaRPr>
              </a:p>
              <a:p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Given the plane functional (</a:t>
                </a:r>
                <a:r>
                  <a:rPr lang="en-US" sz="1800" b="0" i="0" dirty="0">
                    <a:solidFill>
                      <a:srgbClr val="001473"/>
                    </a:solidFill>
                    <a:effectLst/>
                    <a:latin typeface="NimbusRomNo9L-Regu"/>
                  </a:rPr>
                  <a:t>8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), we define the polygonal face that is an intersection of analytic cell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CMR10"/>
                  </a:rPr>
                  <a:t>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and surface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SY10"/>
                  </a:rPr>
                  <a:t>Z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as</a:t>
                </a:r>
                <a:r>
                  <a:rPr lang="en-US" dirty="0"/>
                  <a:t> </a:t>
                </a:r>
                <a:br>
                  <a:rPr lang="en-US" dirty="0"/>
                </a:br>
                <a:endParaRPr lang="en-US" dirty="0"/>
              </a:p>
              <a:p>
                <a:endParaRPr lang="en-US" sz="1800" b="0" i="0" dirty="0">
                  <a:solidFill>
                    <a:srgbClr val="000000"/>
                  </a:solidFill>
                  <a:effectLst/>
                  <a:latin typeface="NimbusRomNo9L-Regu"/>
                </a:endParaRPr>
              </a:p>
              <a:p>
                <a:endParaRPr lang="en-US" sz="1800" b="0" i="0" dirty="0">
                  <a:solidFill>
                    <a:srgbClr val="000000"/>
                  </a:solidFill>
                  <a:effectLst/>
                  <a:latin typeface="NimbusRomNo9L-Regu"/>
                </a:endParaRPr>
              </a:p>
              <a:p>
                <a:endParaRPr lang="en-US" sz="1800" b="0" i="0" dirty="0">
                  <a:solidFill>
                    <a:srgbClr val="000000"/>
                  </a:solidFill>
                  <a:effectLst/>
                  <a:latin typeface="NimbusRomNo9L-Regu"/>
                </a:endParaRPr>
              </a:p>
              <a:p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which we term less precisely as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NimbusRomNo9L-ReguItal"/>
                  </a:rPr>
                  <a:t>analytic face of a SDF’s zero-level </a:t>
                </a:r>
                <a:r>
                  <a:rPr lang="en-US" sz="1800" b="0" i="1" dirty="0" err="1">
                    <a:solidFill>
                      <a:srgbClr val="000000"/>
                    </a:solidFill>
                    <a:effectLst/>
                    <a:latin typeface="NimbusRomNo9L-ReguItal"/>
                  </a:rPr>
                  <a:t>isosurface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, shortened as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NimbusRomNo9L-ReguItal"/>
                  </a:rPr>
                  <a:t>analytic face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, since it is</a:t>
                </a:r>
                <a:br>
                  <a:rPr lang="en-US" dirty="0"/>
                </a:b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possible that the face goes towards infinity in some directions. </a:t>
                </a:r>
              </a:p>
              <a:p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With the analytic form (</a:t>
                </a:r>
                <a:r>
                  <a:rPr lang="en-US" sz="1800" b="0" i="0" dirty="0">
                    <a:solidFill>
                      <a:srgbClr val="001473"/>
                    </a:solidFill>
                    <a:effectLst/>
                    <a:latin typeface="NimbusRomNo9L-Regu"/>
                  </a:rPr>
                  <a:t>12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),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SY10"/>
                  </a:rPr>
                  <a:t>Z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realized by a </a:t>
                </a:r>
                <a:r>
                  <a:rPr lang="en-US" sz="1800" b="0" i="0" dirty="0" err="1">
                    <a:solidFill>
                      <a:srgbClr val="000000"/>
                    </a:solidFill>
                    <a:effectLst/>
                    <a:latin typeface="NimbusRomNo9L-Regu"/>
                  </a:rPr>
                  <a:t>ReLU</a:t>
                </a:r>
                <a:r>
                  <a:rPr lang="en-US" sz="1800" dirty="0">
                    <a:solidFill>
                      <a:srgbClr val="000000"/>
                    </a:solidFill>
                    <a:latin typeface="NimbusRomNo9L-Regu"/>
                  </a:rPr>
                  <a:t>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based MLP thus defines a piecewise planar surface, which</a:t>
                </a:r>
                <a:b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</a:b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could be an approximation to an underlying smooth surface when the SDF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MI10"/>
                  </a:rPr>
                  <a:t>F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is trained using techniques presented shortly in Section </a:t>
                </a:r>
                <a:r>
                  <a:rPr lang="en-US" sz="1800" b="0" i="0" dirty="0">
                    <a:solidFill>
                      <a:srgbClr val="001473"/>
                    </a:solidFill>
                    <a:effectLst/>
                    <a:latin typeface="NimbusRomNo9L-Regu"/>
                  </a:rPr>
                  <a:t>5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.</a:t>
                </a:r>
                <a:r>
                  <a:rPr lang="en-US" dirty="0"/>
                  <a:t>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CF757-FA5B-44FD-B413-D53FA9B07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9052249" cy="4822436"/>
              </a:xfrm>
              <a:blipFill>
                <a:blip r:embed="rId2"/>
                <a:stretch>
                  <a:fillRect l="-539" t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1A3958F-F8FC-48FE-87FB-9B6FD61C9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782" y="2419541"/>
            <a:ext cx="5962645" cy="566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365964-21F9-4AB4-8C9A-5DAC3E07A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711" y="4272390"/>
            <a:ext cx="5032811" cy="76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39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D938-8AE7-4E11-A70A-46AADED6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28394"/>
          </a:xfrm>
        </p:spPr>
        <p:txBody>
          <a:bodyPr/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NimbusRomNo9L-Medi"/>
              </a:rPr>
              <a:t>3.3. A closed mesh via connected cells and faces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881AAC-7553-4CE4-9238-64505BD5C6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4310" y="2666999"/>
                <a:ext cx="8648735" cy="3124201"/>
              </a:xfrm>
            </p:spPr>
            <p:txBody>
              <a:bodyPr/>
              <a:lstStyle/>
              <a:p>
                <a:r>
                  <a:rPr lang="en-US" sz="1800" b="1" i="0" dirty="0">
                    <a:solidFill>
                      <a:srgbClr val="000000"/>
                    </a:solidFill>
                    <a:effectLst/>
                    <a:latin typeface="NimbusRomNo9L-Medi"/>
                  </a:rPr>
                  <a:t>Theorem 5.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NimbusRomNo9L-ReguItal"/>
                  </a:rPr>
                  <a:t>Assume that the zero-level </a:t>
                </a:r>
                <a:r>
                  <a:rPr lang="en-US" sz="1800" b="0" i="1" dirty="0" err="1">
                    <a:solidFill>
                      <a:srgbClr val="000000"/>
                    </a:solidFill>
                    <a:effectLst/>
                    <a:latin typeface="NimbusRomNo9L-ReguItal"/>
                  </a:rPr>
                  <a:t>isosurface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NimbusRomNo9L-ReguItal"/>
                  </a:rPr>
                  <a:t>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SY10"/>
                  </a:rPr>
                  <a:t>Z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NimbusRomNo9L-ReguItal"/>
                  </a:rPr>
                  <a:t>of a SDF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MI10"/>
                  </a:rPr>
                  <a:t>F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CMR10"/>
                  </a:rPr>
                  <a:t>=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MI10"/>
                  </a:rPr>
                  <a:t>f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SY10"/>
                  </a:rPr>
                  <a:t>◦ </a:t>
                </a:r>
                <a:r>
                  <a:rPr lang="en-US" sz="1800" b="1" i="1" dirty="0">
                    <a:solidFill>
                      <a:srgbClr val="000000"/>
                    </a:solidFill>
                    <a:effectLst/>
                    <a:latin typeface="CMMIB10"/>
                  </a:rPr>
                  <a:t>T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NimbusRomNo9L-ReguItal"/>
                  </a:rPr>
                  <a:t>defines a closed, piecewise planar surface. If for any region/cell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NimbusRomNo9L-ReguItal"/>
                  </a:rPr>
                  <a:t>, its associated linear mapping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MI7"/>
                  </a:rPr>
                  <a:t>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NimbusRomNo9L-ReguItal"/>
                  </a:rPr>
                  <a:t>(</a:t>
                </a:r>
                <a:r>
                  <a:rPr lang="en-US" sz="1800" b="0" i="1" dirty="0">
                    <a:solidFill>
                      <a:srgbClr val="001473"/>
                    </a:solidFill>
                    <a:effectLst/>
                    <a:latin typeface="NimbusRomNo9L-ReguItal"/>
                  </a:rPr>
                  <a:t>5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NimbusRomNo9L-ReguItal"/>
                  </a:rPr>
                  <a:t>) and the induced plane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  <m:sup>
                        <m:r>
                          <a:rPr lang="en-US" sz="1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</m:sup>
                    </m:sSubSup>
                    <m: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1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  <m:sup>
                        <m:r>
                          <a:rPr lang="en-US" sz="1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sSup>
                      <m:sSupPr>
                        <m:ctrlP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MI7"/>
                  </a:rPr>
                  <a:t>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NimbusRomNo9L-ReguItal"/>
                  </a:rPr>
                  <a:t>(</a:t>
                </a:r>
                <a:r>
                  <a:rPr lang="en-US" sz="1800" b="0" i="1" dirty="0">
                    <a:solidFill>
                      <a:srgbClr val="001473"/>
                    </a:solidFill>
                    <a:effectLst/>
                    <a:latin typeface="NimbusRomNo9L-ReguItal"/>
                  </a:rPr>
                  <a:t>8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NimbusRomNo9L-ReguItal"/>
                  </a:rPr>
                  <a:t>) are </a:t>
                </a:r>
                <a:r>
                  <a:rPr lang="en-US" sz="1800" b="1" i="1" dirty="0">
                    <a:solidFill>
                      <a:srgbClr val="000000"/>
                    </a:solidFill>
                    <a:effectLst/>
                    <a:latin typeface="NimbusRomNo9L-ReguItal"/>
                  </a:rPr>
                  <a:t>uniquely defined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NimbusRomNo9L-ReguItal"/>
                  </a:rPr>
                  <a:t>, i.e.,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sz="1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sSup>
                          <m:sSupPr>
                            <m:ctrlPr>
                              <a:rPr lang="en-US" sz="1800" b="1" i="1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p>
                            <m:r>
                              <a:rPr lang="en-US" sz="1800" b="1" i="1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SY5"/>
                  </a:rPr>
                  <a:t>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NimbusRomNo9L-ReguItal"/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  <m:sup>
                        <m:r>
                          <a:rPr lang="en-US" sz="1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</m:sup>
                    </m:sSubSup>
                    <m: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sSup>
                          <m:sSupPr>
                            <m:ctrlPr>
                              <a:rPr lang="en-US" sz="1800" b="0" i="1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  <m: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NimbusRomNo9L-ReguItal"/>
                  </a:rPr>
                  <a:t>for any region pair of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MI10"/>
                  </a:rPr>
                  <a:t>r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NimbusRomNo9L-ReguItal"/>
                  </a:rPr>
                  <a:t>and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MI10"/>
                  </a:rPr>
                  <a:t>r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SY7"/>
                  </a:rPr>
                  <a:t>’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NimbusRomNo9L-ReguItal"/>
                  </a:rPr>
                  <a:t>, where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MI10"/>
                  </a:rPr>
                  <a:t>β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NimbusRomNo9L-ReguItal"/>
                  </a:rPr>
                  <a:t>is an arbitrary scaling factor, </a:t>
                </a:r>
                <a:r>
                  <a:rPr lang="en-US" sz="1800" b="1" i="1" dirty="0">
                    <a:solidFill>
                      <a:srgbClr val="000000"/>
                    </a:solidFill>
                    <a:effectLst/>
                    <a:latin typeface="NimbusRomNo9L-ReguItal"/>
                  </a:rPr>
                  <a:t>then analytic faces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𝑭</m:t>
                            </m:r>
                          </m:sub>
                          <m:sup>
                            <m:acc>
                              <m:accPr>
                                <m:chr m:val="̃"/>
                                <m:ctrlP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sup>
                        </m:sSubSup>
                      </m:e>
                    </m:d>
                  </m:oMath>
                </a14:m>
                <a:r>
                  <a:rPr lang="en-US" sz="1800" b="1" i="1" dirty="0">
                    <a:solidFill>
                      <a:srgbClr val="000000"/>
                    </a:solidFill>
                    <a:effectLst/>
                    <a:latin typeface="NimbusRomNo9L-ReguItal"/>
                  </a:rPr>
                  <a:t> defined by (</a:t>
                </a:r>
                <a:r>
                  <a:rPr lang="en-US" sz="1800" b="1" i="1" dirty="0">
                    <a:solidFill>
                      <a:srgbClr val="001473"/>
                    </a:solidFill>
                    <a:effectLst/>
                    <a:latin typeface="NimbusRomNo9L-ReguItal"/>
                  </a:rPr>
                  <a:t>12</a:t>
                </a:r>
                <a:r>
                  <a:rPr lang="en-US" sz="1800" b="1" i="1" dirty="0">
                    <a:solidFill>
                      <a:srgbClr val="000000"/>
                    </a:solidFill>
                    <a:effectLst/>
                    <a:latin typeface="NimbusRomNo9L-ReguItal"/>
                  </a:rPr>
                  <a:t>) connect and exactly form the surface </a:t>
                </a:r>
                <a:r>
                  <a:rPr lang="en-US" sz="1800" b="1" i="1" dirty="0">
                    <a:solidFill>
                      <a:srgbClr val="000000"/>
                    </a:solidFill>
                    <a:effectLst/>
                    <a:latin typeface="CMSY10"/>
                  </a:rPr>
                  <a:t>Z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SY10"/>
                  </a:rPr>
                  <a:t>.</a:t>
                </a:r>
                <a:r>
                  <a:rPr lang="en-US" dirty="0"/>
                  <a:t>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881AAC-7553-4CE4-9238-64505BD5C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310" y="2666999"/>
                <a:ext cx="8648735" cy="3124201"/>
              </a:xfrm>
              <a:blipFill>
                <a:blip r:embed="rId2"/>
                <a:stretch>
                  <a:fillRect l="-1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320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4FDCD-9142-4AE4-85FD-A651AD164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976" y="9333"/>
            <a:ext cx="10018713" cy="1320279"/>
          </a:xfrm>
        </p:spPr>
        <p:txBody>
          <a:bodyPr>
            <a:normAutofit/>
          </a:bodyPr>
          <a:lstStyle/>
          <a:p>
            <a:r>
              <a:rPr lang="en-US" sz="2800" b="1" i="0" dirty="0">
                <a:solidFill>
                  <a:srgbClr val="000000"/>
                </a:solidFill>
                <a:effectLst/>
                <a:latin typeface="NimbusRomNo9L-Medi"/>
              </a:rPr>
              <a:t>The proposed analytic marching algorithm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98932-FE75-4917-9E55-EA720902F3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4310" y="2666999"/>
                <a:ext cx="10018713" cy="398694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b="1" dirty="0"/>
                  <a:t>Given a learned SDF F = f ◦ T whose zero-level </a:t>
                </a:r>
                <a:r>
                  <a:rPr lang="en-US" b="1" dirty="0" err="1"/>
                  <a:t>isosurface</a:t>
                </a:r>
                <a:r>
                  <a:rPr lang="en-US" b="1" dirty="0"/>
                  <a:t> Z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𝑭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b="1" dirty="0"/>
                  <a:t> defines a closed, piecewise</a:t>
                </a:r>
                <a:br>
                  <a:rPr lang="en-US" b="1" dirty="0"/>
                </a:br>
                <a:r>
                  <a:rPr lang="en-US" b="1" dirty="0"/>
                  <a:t>planar surface,</a:t>
                </a:r>
                <a:r>
                  <a:rPr lang="en-US" dirty="0"/>
                  <a:t> </a:t>
                </a:r>
                <a:r>
                  <a:rPr lang="en-US" b="1" dirty="0"/>
                  <a:t>Theorem 5 suggests that obtaining the mesh of Z concerns with identification of analytic faces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  <m:sup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sup>
                    </m:sSubSup>
                  </m:oMath>
                </a14:m>
                <a:r>
                  <a:rPr lang="en-US" b="1" dirty="0"/>
                  <a:t>in</a:t>
                </a:r>
                <a:br>
                  <a:rPr lang="en-US" b="1" dirty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</m:sub>
                          <m:sup>
                            <m:acc>
                              <m:accPr>
                                <m:chr m:val="̃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sup>
                        </m:sSub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∈</m:t>
                        </m:r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</m:acc>
                      </m:e>
                    </m:d>
                  </m:oMath>
                </a14:m>
                <a:r>
                  <a:rPr lang="en-US" b="1" dirty="0"/>
                  <a:t>.</a:t>
                </a:r>
                <a:r>
                  <a:rPr lang="en-US" dirty="0"/>
                  <a:t> </a:t>
                </a:r>
                <a:r>
                  <a:rPr lang="en-US" b="1" dirty="0"/>
                  <a:t>To this end, we propose an algorithm of analytic marching that marches among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</m:sub>
                          <m:sup>
                            <m:acc>
                              <m:accPr>
                                <m:chr m:val="̃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sup>
                        </m:sSub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∈</m:t>
                        </m:r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</m:acc>
                      </m:e>
                    </m:d>
                  </m:oMath>
                </a14:m>
                <a:r>
                  <a:rPr lang="en-US" b="1" dirty="0"/>
                  <a:t> to identify</a:t>
                </a:r>
                <a:br>
                  <a:rPr lang="en-US" b="1" dirty="0"/>
                </a:br>
                <a:r>
                  <a:rPr lang="en-US" b="1" dirty="0"/>
                  <a:t>vertices and edges of the polygonal faces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</m:sub>
                          <m:sup>
                            <m:acc>
                              <m:accPr>
                                <m:chr m:val="̃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sup>
                        </m:sSub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∈</m:t>
                        </m:r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</m:acc>
                      </m:e>
                    </m:d>
                  </m:oMath>
                </a14:m>
                <a:r>
                  <a:rPr lang="en-US" b="1" dirty="0"/>
                  <a:t> where the name is indeed to show respect to the classical discrete algorithm of marching cubes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Specifically, analytic marching is triggered by identifying at least one point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b="1" dirty="0"/>
                  <a:t>. Given the parametric model F and</a:t>
                </a:r>
                <a:br>
                  <a:rPr lang="en-US" b="1" dirty="0"/>
                </a:br>
                <a:r>
                  <a:rPr lang="en-US" b="1" dirty="0"/>
                  <a:t>an arbitrarily initialized point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b="1" dirty="0"/>
                  <a:t>, this can be simply achieved by solving the following problem with stochastic</a:t>
                </a:r>
                <a:br>
                  <a:rPr lang="en-US" b="1" dirty="0"/>
                </a:br>
                <a:r>
                  <a:rPr lang="en-US" b="1" dirty="0"/>
                  <a:t>gradient descent (SGD) 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type m:val="noBar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𝒎𝒊𝒏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For a point x with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 dirty="0"/>
                  <a:t>, its state vector s(x) can be computed via (4), which specifies the analytic cell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  <m:sup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sup>
                    </m:sSubSup>
                  </m:oMath>
                </a14:m>
                <a:br>
                  <a:rPr lang="en-US" b="1" dirty="0"/>
                </a:br>
                <a:r>
                  <a:rPr lang="en-US" b="1" dirty="0"/>
                  <a:t>(11) and analytic face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  <m:sup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sup>
                    </m:sSubSup>
                  </m:oMath>
                </a14:m>
                <a:r>
                  <a:rPr lang="en-US" b="1" dirty="0"/>
                  <a:t>(12) where x resides.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98932-FE75-4917-9E55-EA720902F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310" y="2666999"/>
                <a:ext cx="10018713" cy="3986940"/>
              </a:xfrm>
              <a:blipFill>
                <a:blip r:embed="rId2"/>
                <a:stretch>
                  <a:fillRect l="-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983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29429-E8C3-4FC3-9140-B4111C356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marching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1DB96D-CFDA-4605-832B-F33ECA075B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4310" y="2383486"/>
                <a:ext cx="10018713" cy="404997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Initialize an active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•</m:t>
                        </m:r>
                      </m:sup>
                    </m:sSup>
                    <m: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SY10"/>
                  </a:rPr>
                  <a:t>;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and an inactive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◦</m:t>
                        </m:r>
                      </m:sup>
                    </m:sSup>
                    <m: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CMR10"/>
                  </a:rPr>
                  <a:t> </a:t>
                </a:r>
                <a:endParaRPr lang="en-US" sz="1800" b="0" i="0" dirty="0">
                  <a:solidFill>
                    <a:srgbClr val="000000"/>
                  </a:solidFill>
                  <a:effectLst/>
                  <a:latin typeface="NimbusRomNo9L-Regu"/>
                </a:endParaRPr>
              </a:p>
              <a:p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Push </a:t>
                </a:r>
                <a:r>
                  <a:rPr lang="en-US" sz="1800" b="1" i="1" dirty="0">
                    <a:solidFill>
                      <a:srgbClr val="000000"/>
                    </a:solidFill>
                    <a:effectLst/>
                    <a:latin typeface="CMMIB10"/>
                  </a:rPr>
                  <a:t>s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CMR10"/>
                  </a:rPr>
                  <a:t>(</a:t>
                </a:r>
                <a:r>
                  <a:rPr lang="en-US" sz="1800" b="1" i="1" dirty="0">
                    <a:solidFill>
                      <a:srgbClr val="000000"/>
                    </a:solidFill>
                    <a:effectLst/>
                    <a:latin typeface="CMMIB10"/>
                  </a:rPr>
                  <a:t>x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CMR10"/>
                  </a:rPr>
                  <a:t>)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into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SY10"/>
                  </a:rPr>
                  <a:t>S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SY7"/>
                  </a:rPr>
                  <a:t>•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. Analytic marching proceeds by repeating the following steps.</a:t>
                </a:r>
                <a:r>
                  <a:rPr lang="en-US" dirty="0"/>
                  <a:t> </a:t>
                </a:r>
                <a:br>
                  <a:rPr lang="en-US" dirty="0"/>
                </a:b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Take an active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800" b="0" i="1" dirty="0" err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MI7"/>
                  </a:rPr>
                  <a:t>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•</m:t>
                        </m:r>
                      </m:sup>
                    </m:sSup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, which specifies its analytic cell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and analytic face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acc>
                          <m:accPr>
                            <m:chr m:val="̃"/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sup>
                    </m:sSubSup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.</a:t>
                </a:r>
                <a:b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</a:br>
                <a:endParaRPr lang="en-US" sz="1800" b="0" i="0" dirty="0">
                  <a:solidFill>
                    <a:srgbClr val="000000"/>
                  </a:solidFill>
                  <a:effectLst/>
                  <a:latin typeface="NimbusRomNo9L-Regu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b="1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To compute the 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  <m:sup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MI5"/>
                  </a:rPr>
                  <a:t>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of vertex points associated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sSub>
                          <m:sSub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, </a:t>
                </a:r>
                <a:r>
                  <a:rPr lang="en-US" sz="1800" b="1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enumerates all the pair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1800" b="0" i="1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800" b="0" i="1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800" b="0" i="1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800" b="0" i="1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sSub>
                              <m:sSubPr>
                                <m:ctrlPr>
                                  <a:rPr lang="en-US" sz="1800" b="0" i="1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d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CMR10"/>
                  </a:rPr>
                  <a:t>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of boundary planes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d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defined by (</a:t>
                </a:r>
                <a:r>
                  <a:rPr lang="en-US" sz="1800" b="0" i="0" dirty="0">
                    <a:solidFill>
                      <a:srgbClr val="001473"/>
                    </a:solidFill>
                    <a:effectLst/>
                    <a:latin typeface="NimbusRomNo9L-Regu"/>
                  </a:rPr>
                  <a:t>9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), with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= 1,…, </m:t>
                    </m:r>
                    <m: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= 1, …, </m:t>
                    </m:r>
                    <m:r>
                      <a:rPr lang="en-US" sz="1800" b="0" i="1" dirty="0" err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𝑛𝑙</m:t>
                    </m:r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. Each pair</a:t>
                </a:r>
                <a:r>
                  <a:rPr lang="en-US" sz="1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8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  <m:r>
                          <a:rPr 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8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sz="18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8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18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8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d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, together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sSub>
                          <m:sSub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, defines the following system of three equations </a:t>
                </a:r>
              </a:p>
              <a:p>
                <a:pPr lvl="1"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sz="1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=0 </m:t>
                    </m:r>
                    <m:d>
                      <m:dPr>
                        <m:ctrlPr>
                          <a:rPr lang="en-US" sz="14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14</m:t>
                        </m:r>
                      </m:e>
                    </m:d>
                  </m:oMath>
                </a14:m>
                <a:endParaRPr lang="en-US" sz="1400" i="1" dirty="0">
                  <a:solidFill>
                    <a:srgbClr val="000000"/>
                  </a:solidFill>
                  <a:effectLst/>
                  <a:latin typeface="CMMI10"/>
                </a:endParaRPr>
              </a:p>
              <a:p>
                <a:pPr lvl="1" algn="ctr"/>
                <a:r>
                  <a:rPr lang="en-US" sz="14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sz="1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;</m:t>
                        </m:r>
                        <m:sSubSup>
                          <m:sSubSup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;</m:t>
                        </m:r>
                        <m:sSubSup>
                          <m:sSubSup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d>
                    <m:r>
                      <a:rPr lang="en-US" sz="1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br>
                  <a:rPr lang="en-US" sz="14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</a:br>
                <a:endParaRPr lang="en-US" sz="1400" b="0" i="0" dirty="0">
                  <a:solidFill>
                    <a:srgbClr val="000000"/>
                  </a:solidFill>
                  <a:effectLst/>
                  <a:latin typeface="NimbusRomNo9L-Regu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b="1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System (</a:t>
                </a:r>
                <a:r>
                  <a:rPr lang="en-US" sz="1800" b="1" i="0" dirty="0">
                    <a:solidFill>
                      <a:srgbClr val="001473"/>
                    </a:solidFill>
                    <a:effectLst/>
                    <a:latin typeface="NimbusRomNo9L-Regu"/>
                  </a:rPr>
                  <a:t>14</a:t>
                </a:r>
                <a:r>
                  <a:rPr lang="en-US" sz="1800" b="1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) gives a potential vertex </a:t>
                </a:r>
                <a:r>
                  <a:rPr lang="en-US" sz="1800" b="1" i="1" dirty="0">
                    <a:solidFill>
                      <a:srgbClr val="000000"/>
                    </a:solidFill>
                    <a:effectLst/>
                    <a:latin typeface="CMMIB10"/>
                  </a:rPr>
                  <a:t>v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corresponding to the boundary pair</a:t>
                </a:r>
                <a:r>
                  <a:rPr lang="en-US" sz="1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8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  <m:r>
                          <a:rPr 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8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sz="18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8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18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8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d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. </a:t>
                </a:r>
                <a:r>
                  <a:rPr lang="en-US" sz="1800" b="1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Validity of </a:t>
                </a:r>
                <a:r>
                  <a:rPr lang="en-US" sz="1800" b="1" i="1" dirty="0">
                    <a:solidFill>
                      <a:srgbClr val="000000"/>
                    </a:solidFill>
                    <a:effectLst/>
                    <a:latin typeface="CMMIB10"/>
                  </a:rPr>
                  <a:t>v </a:t>
                </a:r>
                <a:r>
                  <a:rPr lang="en-US" sz="1800" b="1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is checked by the boundary condition (</a:t>
                </a:r>
                <a:r>
                  <a:rPr lang="en-US" sz="1800" b="1" i="0" dirty="0">
                    <a:solidFill>
                      <a:srgbClr val="001473"/>
                    </a:solidFill>
                    <a:effectLst/>
                    <a:latin typeface="NimbusRomNo9L-Regu"/>
                  </a:rPr>
                  <a:t>10</a:t>
                </a:r>
                <a:r>
                  <a:rPr lang="en-US" sz="1800" b="1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) of the cell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  <m:sup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; </a:t>
                </a:r>
                <a:b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</a:br>
                <a:r>
                  <a:rPr lang="en-US" sz="1800" b="1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if it is true, we have a vertex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800" b="1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  <m:sSubSup>
                      <m:sSubSupPr>
                        <m:ctrlPr>
                          <a:rPr lang="en-US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  <m:sup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sz="1800" b="1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.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 All the valid vertices obtained by solving (</a:t>
                </a:r>
                <a:r>
                  <a:rPr lang="en-US" sz="1800" b="0" i="0" dirty="0">
                    <a:solidFill>
                      <a:srgbClr val="001473"/>
                    </a:solidFill>
                    <a:effectLst/>
                    <a:latin typeface="NimbusRomNo9L-Regu"/>
                  </a:rPr>
                  <a:t>14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) form </a:t>
                </a:r>
                <a:r>
                  <a:rPr lang="en-US" sz="1800" dirty="0">
                    <a:solidFill>
                      <a:srgbClr val="000000"/>
                    </a:solidFill>
                    <a:latin typeface="NimbusRomNo9L-Regu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sSub>
                          <m:sSub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 of the face</a:t>
                </a:r>
                <a:b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sSub>
                          <m:sSub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, whose pair-wise edges are defined by those on the same boundary planes.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1DB96D-CFDA-4605-832B-F33ECA075B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310" y="2383486"/>
                <a:ext cx="10018713" cy="4049970"/>
              </a:xfrm>
              <a:blipFill>
                <a:blip r:embed="rId2"/>
                <a:stretch>
                  <a:fillRect l="-669" t="-2259" b="-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9A11606-DFA1-4052-9B8F-0F3EE7165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286" y="2090520"/>
            <a:ext cx="3158553" cy="172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78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29429-E8C3-4FC3-9140-B4111C356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marching algorithm part III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1DB96D-CFDA-4605-832B-F33ECA075B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6996" y="2597020"/>
                <a:ext cx="8861717" cy="3124201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+mj-lt"/>
                  <a:buAutoNum type="arabicPeriod" startAt="4"/>
                </a:pPr>
                <a:r>
                  <a:rPr lang="en-US" sz="1800" b="1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Record all the boundary planes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1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1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1800" b="1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𝒍𝒌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1800" b="1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800" b="1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1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1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sup>
                        </m:sSubSup>
                      </m:e>
                    </m:d>
                  </m:oMath>
                </a14:m>
                <a:r>
                  <a:rPr lang="en-US" sz="1800" b="1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sup>
                        </m:sSubSup>
                      </m:e>
                    </m:d>
                  </m:oMath>
                </a14:m>
                <a:r>
                  <a:rPr lang="en-US" sz="1800" b="1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 that give valid vertices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. Proof of Theorem </a:t>
                </a:r>
                <a:r>
                  <a:rPr lang="en-US" sz="1800" b="0" i="0" dirty="0">
                    <a:solidFill>
                      <a:srgbClr val="001473"/>
                    </a:solidFill>
                    <a:effectLst/>
                    <a:latin typeface="NimbusRomNo9L-Regu"/>
                  </a:rPr>
                  <a:t>5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tells that the surface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SY10"/>
                  </a:rPr>
                  <a:t>Z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is in general well positioned 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̃"/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acc>
                          <m:accPr>
                            <m:chr m:val="̃"/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, and the analytic cell connecting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acc>
                          <m:accPr>
                            <m:chr m:val="̃"/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sup>
                    </m:sSubSup>
                  </m:oMath>
                </a14:m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MI5"/>
                  </a:rPr>
                  <a:t>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at a boundary plane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𝑙𝑘</m:t>
                        </m:r>
                      </m:sub>
                      <m:sup>
                        <m:sSub>
                          <m:sSubPr>
                            <m:ctrlPr>
                              <a:rPr lang="en-US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 has its state vector switching only at the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MI10"/>
                  </a:rPr>
                  <a:t>k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MI7"/>
                  </a:rPr>
                  <a:t>th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neuron of layer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MI10"/>
                  </a:rPr>
                  <a:t>l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, which gives a new state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 and thus a new analytic cell.</a:t>
                </a:r>
              </a:p>
              <a:p>
                <a:pPr marL="342900" indent="-342900">
                  <a:buFont typeface="+mj-lt"/>
                  <a:buAutoNum type="arabicPeriod" startAt="4"/>
                </a:pP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Push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800" b="0" i="1" dirty="0" err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MI7"/>
                  </a:rPr>
                  <a:t>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out of the active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•</m:t>
                        </m:r>
                      </m:sup>
                    </m:sSup>
                  </m:oMath>
                </a14:m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SY7"/>
                  </a:rPr>
                  <a:t>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and into the inactive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◦</m:t>
                        </m:r>
                      </m:sup>
                    </m:sSup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. Push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𝑛𝑜𝑡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𝑎𝑛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◦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 into the active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•</m:t>
                        </m:r>
                      </m:sup>
                    </m:sSup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.</a:t>
                </a:r>
                <a:r>
                  <a:rPr lang="en-US" sz="1200" dirty="0"/>
                  <a:t>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The algorithm of analytic marching proceeds by repeating</a:t>
                </a:r>
                <a:r>
                  <a:rPr lang="en-US" sz="1800" dirty="0">
                    <a:solidFill>
                      <a:srgbClr val="000000"/>
                    </a:solidFill>
                    <a:latin typeface="NimbusRomNo9L-Regu"/>
                  </a:rPr>
                  <a:t> t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he above steps, until the active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•</m:t>
                        </m:r>
                      </m:sup>
                    </m:sSup>
                  </m:oMath>
                </a14:m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SY7"/>
                  </a:rPr>
                  <a:t>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is cleared up.</a:t>
                </a: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1DB96D-CFDA-4605-832B-F33ECA075B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6996" y="2597020"/>
                <a:ext cx="8861717" cy="3124201"/>
              </a:xfrm>
              <a:blipFill>
                <a:blip r:embed="rId2"/>
                <a:stretch>
                  <a:fillRect l="-1308" r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BFD9D22-E595-4E2C-B015-C73778629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624" y="5090174"/>
            <a:ext cx="3102215" cy="169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63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6F4A8-F497-4326-897F-EFF9EC76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guarantee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E41E7-B5D8-4BAD-9D47-1A01DF2CB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NimbusRomNo9L-Medi"/>
              </a:rPr>
              <a:t>Algorithmic guarantee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Theorem </a:t>
            </a:r>
            <a:r>
              <a:rPr lang="en-US" sz="1800" b="0" i="0" dirty="0">
                <a:solidFill>
                  <a:srgbClr val="001473"/>
                </a:solidFill>
                <a:effectLst/>
                <a:latin typeface="NimbusRomNo9L-Regu"/>
              </a:rPr>
              <a:t>5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guarantees that when the SDF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MMI10"/>
              </a:rPr>
              <a:t>F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learns its zero-level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NimbusRomNo9L-Regu"/>
              </a:rPr>
              <a:t>isosurface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MMI10"/>
              </a:rPr>
              <a:t>Z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as a closed, piecewise planar surface,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NimbusRomNo9L-Regu"/>
              </a:rPr>
              <a:t>identification of all the analytic faces forms the closed surface mesh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. The proposed analytic marching algorithm is anchored at the cell state transition of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the above step 4, whose success is of high probability due to a phenomenon similar to the blessing of dimensionality. More specifically, it is of low probability that edges connecting planar faces of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MSY10"/>
              </a:rPr>
              <a:t>Z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coincide with those of analytic cells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DDFD1-940C-4E81-98B3-B3C3A7A425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70"/>
          <a:stretch/>
        </p:blipFill>
        <p:spPr>
          <a:xfrm>
            <a:off x="10779532" y="4563333"/>
            <a:ext cx="1306375" cy="214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1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A0E30-9566-4EB2-BE70-4DDA7F0B4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NimbusRomNo9L-Medi"/>
              </a:rPr>
              <a:t>Training of deep implicit surface networks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2FDA2E-7013-48E2-B228-9D915CFD60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For any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, let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MI10"/>
                  </a:rPr>
                  <a:t>d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CMR10"/>
                  </a:rPr>
                  <a:t>(</a:t>
                </a:r>
                <a:r>
                  <a:rPr lang="en-US" sz="1800" b="1" i="1" dirty="0">
                    <a:solidFill>
                      <a:srgbClr val="000000"/>
                    </a:solidFill>
                    <a:effectLst/>
                    <a:latin typeface="CMMIB10"/>
                  </a:rPr>
                  <a:t>x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CMR10"/>
                  </a:rPr>
                  <a:t>)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denote its ground-truth value of signed distance to the surface. We use the following regularized objective to train a SDF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MI10"/>
                  </a:rPr>
                  <a:t>F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CMR10"/>
                  </a:rPr>
                  <a:t>=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MI10"/>
                  </a:rPr>
                  <a:t>f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SY10"/>
                  </a:rPr>
                  <a:t>◦ </a:t>
                </a:r>
                <a:r>
                  <a:rPr lang="en-US" sz="1800" b="1" i="1" dirty="0">
                    <a:solidFill>
                      <a:srgbClr val="000000"/>
                    </a:solidFill>
                    <a:effectLst/>
                    <a:latin typeface="CMMIB10"/>
                  </a:rPr>
                  <a:t>T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,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type m:val="noBar"/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𝑚𝑖𝑛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000000"/>
                            </a:solidFill>
                            <a:latin typeface="CMSY7"/>
                          </a:rPr>
                          <m:t>◦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~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                     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15</m:t>
                        </m:r>
                      </m:e>
                    </m:d>
                  </m:oMath>
                </a14:m>
                <a:endParaRPr lang="en-US" sz="1800" b="0" i="0" dirty="0">
                  <a:solidFill>
                    <a:srgbClr val="000000"/>
                  </a:solidFill>
                  <a:effectLst/>
                  <a:latin typeface="NimbusRomNo9L-Regu"/>
                </a:endParaRPr>
              </a:p>
              <a:p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where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MI10"/>
                  </a:rPr>
                  <a:t>α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is a penalty parameter. The unit gradient </a:t>
                </a:r>
                <a:r>
                  <a:rPr lang="en-US" sz="1800" b="0" i="0" dirty="0" err="1">
                    <a:solidFill>
                      <a:srgbClr val="000000"/>
                    </a:solidFill>
                    <a:effectLst/>
                    <a:latin typeface="NimbusRomNo9L-Regu"/>
                  </a:rPr>
                  <a:t>regularizer</a:t>
                </a:r>
                <a:r>
                  <a:rPr lang="en-US" sz="1800" dirty="0">
                    <a:solidFill>
                      <a:srgbClr val="000000"/>
                    </a:solidFill>
                    <a:latin typeface="NimbusRomNo9L-Regu"/>
                  </a:rPr>
                  <a:t>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follows, which aims to promote learning of a smooth gradient field.</a:t>
                </a:r>
                <a:r>
                  <a:rPr lang="en-US" dirty="0"/>
                  <a:t>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2FDA2E-7013-48E2-B228-9D915CFD60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5149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E45CC-E771-4C9C-9DB6-A8DE5263D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0649"/>
            <a:ext cx="10018713" cy="1146109"/>
          </a:xfrm>
        </p:spPr>
        <p:txBody>
          <a:bodyPr>
            <a:normAutofit/>
          </a:bodyPr>
          <a:lstStyle/>
          <a:p>
            <a:r>
              <a:rPr lang="en-US" dirty="0"/>
              <a:t>Quantitative comparison of various algorithms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C8B803-8A5A-4C09-9268-A1EB61562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4426" y="913713"/>
            <a:ext cx="9778482" cy="5944287"/>
          </a:xfrm>
        </p:spPr>
      </p:pic>
    </p:spTree>
    <p:extLst>
      <p:ext uri="{BB962C8B-B14F-4D97-AF65-F5344CB8AC3E}">
        <p14:creationId xmlns:p14="http://schemas.microsoft.com/office/powerpoint/2010/main" val="967651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62AAE-73CE-4C17-9BC1-D0D03C8E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comparison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FA5377-CE2C-4B24-86AD-6BBA12836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546" y="2027512"/>
            <a:ext cx="8507143" cy="4377342"/>
          </a:xfrm>
        </p:spPr>
      </p:pic>
    </p:spTree>
    <p:extLst>
      <p:ext uri="{BB962C8B-B14F-4D97-AF65-F5344CB8AC3E}">
        <p14:creationId xmlns:p14="http://schemas.microsoft.com/office/powerpoint/2010/main" val="3192524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50663-EE2C-48B4-BA7A-9EB56B14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4779E-6807-41BC-92D4-ACF53189D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598" y="2438399"/>
            <a:ext cx="10018713" cy="312420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This paper studies a geometric notion of object surface whose nature is a 2-dimensional manifold embedded in the 3D space </a:t>
            </a:r>
          </a:p>
          <a:p>
            <a:r>
              <a:rPr lang="en-US" dirty="0"/>
              <a:t>How do we recreate that surface: </a:t>
            </a:r>
            <a:r>
              <a:rPr lang="en-US" b="1" dirty="0" err="1"/>
              <a:t>isosurface</a:t>
            </a:r>
            <a:r>
              <a:rPr lang="en-US" b="1" dirty="0"/>
              <a:t> reconstruction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Polygonal mesh – piecewise linear</a:t>
            </a:r>
          </a:p>
          <a:p>
            <a:pPr lvl="1"/>
            <a:r>
              <a:rPr lang="en-US" dirty="0"/>
              <a:t>Triangular mesh – 3 </a:t>
            </a:r>
            <a:r>
              <a:rPr lang="en-US" dirty="0" err="1"/>
              <a:t>verticies</a:t>
            </a:r>
            <a:r>
              <a:rPr lang="en-US" dirty="0"/>
              <a:t> per face </a:t>
            </a:r>
          </a:p>
          <a:p>
            <a:pPr lvl="1"/>
            <a:r>
              <a:rPr lang="en-US" dirty="0"/>
              <a:t>signed distance function </a:t>
            </a:r>
          </a:p>
          <a:p>
            <a:pPr lvl="1"/>
            <a:r>
              <a:rPr lang="en-US" dirty="0"/>
              <a:t>radial basis functions </a:t>
            </a:r>
          </a:p>
          <a:p>
            <a:pPr lvl="1"/>
            <a:r>
              <a:rPr lang="en-US" dirty="0"/>
              <a:t>Deep learning methods 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2050" name="Picture 2" descr="This gure depicts the signed distance function in the neighborhood ...">
            <a:extLst>
              <a:ext uri="{FF2B5EF4-FFF2-40B4-BE49-F238E27FC236}">
                <a16:creationId xmlns:a16="http://schemas.microsoft.com/office/drawing/2014/main" id="{7D05251D-09FA-4AFA-94F2-ED22100BC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531" y="3379140"/>
            <a:ext cx="3640493" cy="246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137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50663-EE2C-48B4-BA7A-9EB56B14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4779E-6807-41BC-92D4-ACF53189D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004" y="2007637"/>
            <a:ext cx="5514393" cy="37835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MLP based on rectified linear units (</a:t>
            </a:r>
            <a:r>
              <a:rPr lang="en-US" dirty="0" err="1"/>
              <a:t>ReLU</a:t>
            </a:r>
            <a:r>
              <a:rPr lang="en-US" dirty="0"/>
              <a:t>) partitions its input space into a number of linear regions we identify from these regions analytic cells and analytic faces that are associated with zero level </a:t>
            </a:r>
            <a:r>
              <a:rPr lang="en-US" dirty="0" err="1"/>
              <a:t>isosurface</a:t>
            </a:r>
            <a:r>
              <a:rPr lang="en-US" dirty="0"/>
              <a:t> of the MLP based SDF. </a:t>
            </a:r>
          </a:p>
          <a:p>
            <a:r>
              <a:rPr lang="en-US" dirty="0"/>
              <a:t>Assuming that such a SDF learns its </a:t>
            </a:r>
            <a:r>
              <a:rPr lang="en-US" b="1" dirty="0"/>
              <a:t>zero-level </a:t>
            </a:r>
            <a:r>
              <a:rPr lang="en-US" b="1" dirty="0" err="1"/>
              <a:t>isosurface</a:t>
            </a:r>
            <a:r>
              <a:rPr lang="en-US" dirty="0"/>
              <a:t> as a </a:t>
            </a:r>
            <a:r>
              <a:rPr lang="en-US" b="1" dirty="0"/>
              <a:t>closed, piecewise planar surface</a:t>
            </a:r>
            <a:r>
              <a:rPr lang="en-US" dirty="0"/>
              <a:t>, we characterize theoretical conditions under which analytic faces of the SDF connect and exactly form the surface mesh. Based on our theorem, we propose an algorithm of analytic marching, which </a:t>
            </a:r>
            <a:r>
              <a:rPr lang="en-US" b="1" dirty="0"/>
              <a:t>marches among analytic cells to recover the exact mesh of the closed, piecewise planar surface captured by a learned MLP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B5A7D-20C9-4300-98F1-80E4D5E81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197" y="2007637"/>
            <a:ext cx="5084514" cy="378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08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835C5-CAD1-4850-8128-6F505027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Related work (</a:t>
            </a:r>
            <a:r>
              <a:rPr lang="en-US" b="1" dirty="0"/>
              <a:t>Implicit surface representation)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773D0-14F3-46BA-99E1-E1D2C8346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195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/>
              <a:t>There are many ways to extract and specify iso-surfaces </a:t>
            </a:r>
          </a:p>
          <a:p>
            <a:r>
              <a:rPr lang="en-US" b="1" dirty="0"/>
              <a:t>Most use a series of points and associated equations to specify the surface in a piecewise fashion</a:t>
            </a:r>
          </a:p>
          <a:p>
            <a:r>
              <a:rPr lang="en-US" dirty="0"/>
              <a:t>Radial basis function (RBF) an alternative to the above algebraic functions. RBF-based approaches (</a:t>
            </a:r>
            <a:r>
              <a:rPr lang="en-US" dirty="0" err="1"/>
              <a:t>Carr</a:t>
            </a:r>
            <a:r>
              <a:rPr lang="en-US" dirty="0"/>
              <a:t> et al., 2001; 1997; Turk &amp; </a:t>
            </a:r>
            <a:r>
              <a:rPr lang="en-US" dirty="0" err="1"/>
              <a:t>OBrien</a:t>
            </a:r>
            <a:r>
              <a:rPr lang="en-US" dirty="0"/>
              <a:t>, 1999) place the function centers near the surface and are able to reconstruct a surface from a discrete point cloud, </a:t>
            </a:r>
          </a:p>
          <a:p>
            <a:pPr lvl="1"/>
            <a:r>
              <a:rPr lang="en-US" dirty="0"/>
              <a:t>Where common choices of basis function include thin-plate spline</a:t>
            </a:r>
          </a:p>
          <a:p>
            <a:pPr lvl="1"/>
            <a:r>
              <a:rPr lang="en-US" dirty="0"/>
              <a:t>gaussian, multiquadric, and biharmonic/</a:t>
            </a:r>
            <a:r>
              <a:rPr lang="en-US" dirty="0" err="1"/>
              <a:t>triharmonic</a:t>
            </a:r>
            <a:r>
              <a:rPr lang="en-US" dirty="0"/>
              <a:t> splines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57F5C-56F1-40F0-9326-FE93D9F3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906" y="4352730"/>
            <a:ext cx="3478722" cy="2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08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6F668-1D6B-481D-AE65-D45B98D84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79310"/>
            <a:ext cx="10018713" cy="1752599"/>
          </a:xfrm>
        </p:spPr>
        <p:txBody>
          <a:bodyPr>
            <a:norm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NimbusRomNo9L-Medi"/>
              </a:rPr>
              <a:t>Analytic meshing via deep implicit surface networks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1677B-C9CE-4C43-AE65-D990A0A31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3300" cy="4351338"/>
          </a:xfrm>
        </p:spPr>
        <p:txBody>
          <a:bodyPr/>
          <a:lstStyle/>
          <a:p>
            <a:r>
              <a:rPr lang="en-US" dirty="0"/>
              <a:t>MLP’s create piecewise linear regions</a:t>
            </a:r>
          </a:p>
          <a:p>
            <a:endParaRPr lang="en-US" dirty="0"/>
          </a:p>
          <a:p>
            <a:r>
              <a:rPr lang="en-US" dirty="0"/>
              <a:t>The value of neural activations is either positive, negative or zero. </a:t>
            </a:r>
          </a:p>
          <a:p>
            <a:endParaRPr lang="en-US" dirty="0"/>
          </a:p>
          <a:p>
            <a:r>
              <a:rPr lang="en-US" b="1" dirty="0"/>
              <a:t>Only the nonzero activations are useful to recreating surface meshes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0656C6-82A0-4A97-BC58-495F0C714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228" y="2090520"/>
            <a:ext cx="3951611" cy="2160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2D9277-7A90-4842-BC56-C291E48D5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063" y="4924152"/>
            <a:ext cx="4919662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89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6F668-1D6B-481D-AE65-D45B98D84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749" y="111969"/>
            <a:ext cx="10018713" cy="881742"/>
          </a:xfrm>
        </p:spPr>
        <p:txBody>
          <a:bodyPr>
            <a:normAutofit fontScale="90000"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NimbusRomNo9L-Medi"/>
              </a:rPr>
              <a:t>Analytic meshing via deep implicit surface networks</a:t>
            </a:r>
            <a:r>
              <a:rPr lang="en-US" dirty="0"/>
              <a:t> (lemma 3)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D1677B-C9CE-4C43-AE65-D990A0A310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13300" cy="4351338"/>
              </a:xfrm>
            </p:spPr>
            <p:txBody>
              <a:bodyPr/>
              <a:lstStyle/>
              <a:p>
                <a:r>
                  <a:rPr lang="en-US" dirty="0"/>
                  <a:t>Given a </a:t>
                </a:r>
                <a:r>
                  <a:rPr lang="en-US" dirty="0" err="1"/>
                  <a:t>ReLU</a:t>
                </a:r>
                <a:r>
                  <a:rPr lang="en-US" dirty="0"/>
                  <a:t> based MLP T of L hidden layers, for any region/cell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its associated linear mapping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dirty="0"/>
                  <a:t> is defined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  <a:r>
                  <a:rPr lang="en-US" dirty="0" err="1"/>
                  <a:t>diag</a:t>
                </a:r>
                <a:r>
                  <a:rPr lang="en-US" dirty="0"/>
                  <a:t>(·) diagonalizes the state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b="1" dirty="0"/>
                  <a:t>Intuitively, the state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</m:oMath>
                </a14:m>
                <a:r>
                  <a:rPr lang="en-US" b="1" dirty="0"/>
                  <a:t> in (6) selects a submatrix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</m:oMath>
                </a14:m>
                <a:r>
                  <a:rPr lang="en-US" b="1" dirty="0"/>
                  <a:t> by setting those inactive rows as zero.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D1677B-C9CE-4C43-AE65-D990A0A310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13300" cy="4351338"/>
              </a:xfrm>
              <a:blipFill>
                <a:blip r:embed="rId2"/>
                <a:stretch>
                  <a:fillRect l="-2637" t="-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C406F04-179C-456E-A3D8-C8AD3451B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287" y="2726287"/>
            <a:ext cx="427417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17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7F9A2-24EE-47C1-BA82-4C1A71980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937727"/>
          </a:xfrm>
        </p:spPr>
        <p:txBody>
          <a:bodyPr>
            <a:norm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NimbusRomNo9L-Medi"/>
              </a:rPr>
              <a:t>Analytic cells and faces associated with the zero level </a:t>
            </a:r>
            <a:r>
              <a:rPr lang="en-US" sz="1800" b="1" i="0" dirty="0" err="1">
                <a:solidFill>
                  <a:srgbClr val="000000"/>
                </a:solidFill>
                <a:effectLst/>
                <a:latin typeface="NimbusRomNo9L-Medi"/>
              </a:rPr>
              <a:t>isosurface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NimbusRomNo9L-Medi"/>
              </a:rPr>
              <a:t> of an implicit field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CF5F8-FD1D-46E5-A250-F6A1077EFF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8644" y="1236307"/>
                <a:ext cx="9297211" cy="455489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: 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denote a scalar-valued, implicit field of signed distance function (SDF). Given F, an object surface Z is formally defined as its zero-level </a:t>
                </a:r>
                <a:r>
                  <a:rPr lang="en-US" dirty="0" err="1"/>
                  <a:t>isosurface</a:t>
                </a:r>
                <a:r>
                  <a:rPr lang="en-US" dirty="0"/>
                  <a:t>, i.e., </a:t>
                </a:r>
              </a:p>
              <a:p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{"/>
                        <m:endChr m:val="}"/>
                        <m:ctrlPr>
                          <a:rPr lang="en-US" b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err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 ∈</m:t>
                        </m:r>
                        <m:sSup>
                          <m:s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e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dirty="0"/>
                  <a:t>. We also have the distance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&gt; 0</m:t>
                    </m:r>
                  </m:oMath>
                </a14:m>
                <a:r>
                  <a:rPr lang="en-US" dirty="0"/>
                  <a:t> for points inside Z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0</m:t>
                    </m:r>
                  </m:oMath>
                </a14:m>
                <a:r>
                  <a:rPr lang="en-US" dirty="0"/>
                  <a:t> for those outside. </a:t>
                </a:r>
              </a:p>
              <a:p>
                <a:r>
                  <a:rPr lang="en-US" b="1" dirty="0"/>
                  <a:t>To implement F using an MLP T, we stack on top of T a regression function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: 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err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err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b="1" i="1" dirty="0" err="1">
                                <a:latin typeface="Cambria Math" panose="02040503050406030204" pitchFamily="18" charset="0"/>
                              </a:rPr>
                              <m:t>𝑳</m:t>
                            </m:r>
                          </m:sub>
                        </m:sSub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b="1" dirty="0"/>
                  <a:t>, giving rise to a functional of SDF as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CF5F8-FD1D-46E5-A250-F6A1077EFF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8644" y="1236307"/>
                <a:ext cx="9297211" cy="4554894"/>
              </a:xfrm>
              <a:blipFill>
                <a:blip r:embed="rId2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D0DED6B-2559-4877-AB46-915C655B6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810" y="5531644"/>
            <a:ext cx="4824408" cy="519112"/>
          </a:xfrm>
          <a:prstGeom prst="rect">
            <a:avLst/>
          </a:prstGeom>
        </p:spPr>
      </p:pic>
      <p:pic>
        <p:nvPicPr>
          <p:cNvPr id="7" name="Picture 2" descr="This gure depicts the signed distance function in the neighborhood ...">
            <a:extLst>
              <a:ext uri="{FF2B5EF4-FFF2-40B4-BE49-F238E27FC236}">
                <a16:creationId xmlns:a16="http://schemas.microsoft.com/office/drawing/2014/main" id="{98097332-71C6-469C-952C-23180B754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706" y="4934485"/>
            <a:ext cx="1671629" cy="113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73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9457A-548D-440D-BECB-97468CCFF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001" y="4665"/>
            <a:ext cx="10018713" cy="970384"/>
          </a:xfrm>
        </p:spPr>
        <p:txBody>
          <a:bodyPr/>
          <a:lstStyle/>
          <a:p>
            <a:r>
              <a:rPr lang="en-US" dirty="0"/>
              <a:t>Corollary 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FADC96-DAD2-4F83-9927-B514815277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8329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NimbusRomNo9L-ReguItal"/>
                  </a:rPr>
                  <a:t>Given a SDF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MI10"/>
                  </a:rPr>
                  <a:t>F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CMR10"/>
                  </a:rPr>
                  <a:t>=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MI10"/>
                  </a:rPr>
                  <a:t>f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SY10"/>
                  </a:rPr>
                  <a:t>◦ </a:t>
                </a:r>
                <a:r>
                  <a:rPr lang="en-US" sz="1800" b="1" i="1" dirty="0">
                    <a:solidFill>
                      <a:srgbClr val="000000"/>
                    </a:solidFill>
                    <a:effectLst/>
                    <a:latin typeface="CMMIB10"/>
                  </a:rPr>
                  <a:t>T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NimbusRomNo9L-ReguItal"/>
                  </a:rPr>
                  <a:t>built on a </a:t>
                </a:r>
                <a:r>
                  <a:rPr lang="en-US" sz="1800" b="0" i="1" dirty="0" err="1">
                    <a:solidFill>
                      <a:srgbClr val="000000"/>
                    </a:solidFill>
                    <a:effectLst/>
                    <a:latin typeface="NimbusRomNo9L-ReguItal"/>
                  </a:rPr>
                  <a:t>ReLU</a:t>
                </a:r>
                <a:r>
                  <a:rPr lang="en-US" sz="1800" i="1" dirty="0">
                    <a:solidFill>
                      <a:srgbClr val="000000"/>
                    </a:solidFill>
                    <a:latin typeface="NimbusRomNo9L-ReguItal"/>
                  </a:rPr>
                  <a:t>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NimbusRomNo9L-ReguItal"/>
                  </a:rPr>
                  <a:t>based MLP of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MI10"/>
                  </a:rPr>
                  <a:t>L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NimbusRomNo9L-ReguItal"/>
                  </a:rPr>
                  <a:t>hidden layers, for any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NimbusRomNo9L-ReguItal"/>
                  </a:rPr>
                  <a:t>, the associated neuron-wise linear mappings and that of the final regressor are defined as</a:t>
                </a:r>
                <a:r>
                  <a:rPr lang="en-US" dirty="0"/>
                  <a:t> 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𝑙𝑘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nary>
                      <m:naryPr>
                        <m:chr m:val="∏"/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bSup>
                      </m:e>
                    </m:nary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  (7)</m:t>
                    </m:r>
                  </m:oMath>
                </a14:m>
                <a:endParaRPr lang="en-US" sz="1800" b="0" i="1" dirty="0">
                  <a:solidFill>
                    <a:srgbClr val="000000"/>
                  </a:solidFill>
                  <a:effectLst/>
                  <a:latin typeface="NimbusRomNo9L-ReguItal"/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nary>
                      <m:naryPr>
                        <m:chr m:val="∏"/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NimbusRomNo9L-ReguItal"/>
                  </a:rPr>
                  <a:t>  (8) </a:t>
                </a:r>
              </a:p>
              <a:p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NimbusRomNo9L-ReguItal"/>
                  </a:rPr>
                  <a:t>where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MI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1,…,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𝑎𝑟𝑒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𝑑𝑒𝑓𝑖𝑛𝑒𝑑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𝐿𝑒𝑚𝑚𝑎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3.</m:t>
                    </m:r>
                  </m:oMath>
                </a14:m>
                <a:endParaRPr lang="en-US" sz="1800" b="0" i="1" dirty="0">
                  <a:solidFill>
                    <a:srgbClr val="000000"/>
                  </a:solidFill>
                  <a:effectLst/>
                  <a:latin typeface="CMMI10"/>
                </a:endParaRPr>
              </a:p>
              <a:p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Corollary </a:t>
                </a:r>
                <a:r>
                  <a:rPr lang="en-US" sz="1800" b="0" i="0" dirty="0">
                    <a:solidFill>
                      <a:srgbClr val="001473"/>
                    </a:solidFill>
                    <a:effectLst/>
                    <a:latin typeface="NimbusRomNo9L-Regu"/>
                  </a:rPr>
                  <a:t>4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tells that the SDF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MI10"/>
                  </a:rPr>
                  <a:t>F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in fact induces a set of region-associated planes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. The plane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SY10"/>
                  </a:rPr>
                  <a:t>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and the associated region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MI10"/>
                  </a:rPr>
                  <a:t>r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have the following relations, assuming that they are in general positions. </a:t>
                </a:r>
              </a:p>
              <a:p>
                <a:r>
                  <a:rPr lang="en-US" sz="1800" b="1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In the following, we use the normal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</m:sup>
                    </m:sSubSup>
                    <m:r>
                      <a:rPr lang="en-US" sz="1800" b="1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to represent the plane for simplicity.</a:t>
                </a:r>
                <a:r>
                  <a:rPr lang="en-US" sz="1800" b="1" dirty="0">
                    <a:solidFill>
                      <a:srgbClr val="000000"/>
                    </a:solidFill>
                    <a:latin typeface="NimbusRomNo9L-Regu"/>
                  </a:rPr>
                  <a:t> </a:t>
                </a:r>
              </a:p>
              <a:p>
                <a:r>
                  <a:rPr lang="en-US" sz="1800" b="1" i="1" dirty="0">
                    <a:solidFill>
                      <a:srgbClr val="000000"/>
                    </a:solidFill>
                    <a:effectLst/>
                    <a:latin typeface="NimbusRomNo9L-ReguItal"/>
                  </a:rPr>
                  <a:t>Intersection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</m:sup>
                    </m:sSubSup>
                    <m:r>
                      <a:rPr lang="en-US" sz="1800" b="1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splits the region </a:t>
                </a:r>
                <a:r>
                  <a:rPr lang="en-US" sz="1800" b="1" i="1" dirty="0">
                    <a:solidFill>
                      <a:srgbClr val="000000"/>
                    </a:solidFill>
                    <a:effectLst/>
                    <a:latin typeface="CMMI10"/>
                  </a:rPr>
                  <a:t>r </a:t>
                </a:r>
                <a:r>
                  <a:rPr lang="en-US" sz="1800" b="1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into two halves, denoted as </a:t>
                </a:r>
                <a:r>
                  <a:rPr lang="en-US" sz="1800" b="1" i="1" dirty="0">
                    <a:solidFill>
                      <a:srgbClr val="000000"/>
                    </a:solidFill>
                    <a:effectLst/>
                    <a:latin typeface="CMMI10"/>
                  </a:rPr>
                  <a:t>r</a:t>
                </a:r>
                <a:r>
                  <a:rPr lang="en-US" sz="1800" b="1" i="0" dirty="0">
                    <a:solidFill>
                      <a:srgbClr val="000000"/>
                    </a:solidFill>
                    <a:effectLst/>
                    <a:latin typeface="CMR7"/>
                  </a:rPr>
                  <a:t>+ </a:t>
                </a:r>
                <a:r>
                  <a:rPr lang="en-US" sz="1800" b="1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and </a:t>
                </a:r>
                <a:r>
                  <a:rPr lang="en-US" sz="1800" b="1" i="1" dirty="0">
                    <a:solidFill>
                      <a:srgbClr val="000000"/>
                    </a:solidFill>
                    <a:effectLst/>
                    <a:latin typeface="CMMI10"/>
                  </a:rPr>
                  <a:t>r</a:t>
                </a:r>
                <a:r>
                  <a:rPr lang="en-US" sz="1800" b="1" i="1" dirty="0">
                    <a:solidFill>
                      <a:srgbClr val="000000"/>
                    </a:solidFill>
                    <a:effectLst/>
                    <a:latin typeface="CMSY7"/>
                  </a:rPr>
                  <a:t>-</a:t>
                </a:r>
                <a:r>
                  <a:rPr lang="en-US" sz="1800" b="1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, such that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1800" b="1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1800" b="1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, we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</m:sup>
                    </m:sSubSup>
                    <m:r>
                      <a:rPr lang="en-US" sz="1800" b="1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800" b="1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800" b="1" i="1" dirty="0">
                    <a:solidFill>
                      <a:srgbClr val="000000"/>
                    </a:solidFill>
                    <a:effectLst/>
                    <a:latin typeface="CMMIB1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800" b="1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sz="1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1800" b="1" i="0" dirty="0">
                    <a:solidFill>
                      <a:srgbClr val="000000"/>
                    </a:solidFill>
                    <a:effectLst/>
                    <a:latin typeface="CMR10"/>
                  </a:rPr>
                  <a:t> </a:t>
                </a:r>
                <a:r>
                  <a:rPr lang="en-US" sz="1800" b="1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,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𝐰𝐞</m:t>
                    </m:r>
                    <m:r>
                      <a:rPr lang="en-US" sz="18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𝐡𝐚𝐯𝐞</m:t>
                    </m:r>
                    <m:r>
                      <a:rPr lang="en-US" sz="18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  <m:sup>
                        <m:r>
                          <a:rPr lang="en-US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p>
                    </m:sSubSup>
                    <m:r>
                      <a:rPr lang="en-US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800" b="1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.</a:t>
                </a:r>
              </a:p>
              <a:p>
                <a:r>
                  <a:rPr lang="en-US" sz="1800" b="1" i="1" dirty="0">
                    <a:solidFill>
                      <a:srgbClr val="000000"/>
                    </a:solidFill>
                    <a:effectLst/>
                    <a:latin typeface="NimbusRomNo9L-ReguItal"/>
                  </a:rPr>
                  <a:t>Non-intersection </a:t>
                </a:r>
                <a:r>
                  <a:rPr lang="en-US" sz="1800" b="1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We either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  <m:sup>
                        <m:r>
                          <a:rPr lang="en-US" sz="1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</m:sup>
                    </m:sSubSup>
                    <m:r>
                      <a:rPr lang="en-US" sz="1800" b="1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&gt; </m:t>
                    </m:r>
                    <m:r>
                      <a:rPr lang="en-US" sz="1800" b="1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800" b="1" i="0" dirty="0">
                    <a:solidFill>
                      <a:srgbClr val="000000"/>
                    </a:solidFill>
                    <a:effectLst/>
                    <a:latin typeface="CMR10"/>
                  </a:rPr>
                  <a:t> </a:t>
                </a:r>
                <a:r>
                  <a:rPr lang="en-US" sz="1800" b="1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  <m:sup>
                        <m:r>
                          <a:rPr lang="en-US" sz="1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</m:sup>
                    </m:sSubSup>
                    <m:r>
                      <a:rPr lang="en-US" sz="1800" b="1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US" sz="1800" b="1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800" b="1" i="0" dirty="0">
                    <a:solidFill>
                      <a:srgbClr val="000000"/>
                    </a:solidFill>
                    <a:effectLst/>
                    <a:latin typeface="CMR10"/>
                  </a:rPr>
                  <a:t> </a:t>
                </a:r>
                <a:r>
                  <a:rPr lang="en-US" sz="1800" b="1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1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b="1" dirty="0"/>
                  <a:t> .</a:t>
                </a:r>
              </a:p>
              <a:p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FADC96-DAD2-4F83-9927-B514815277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83290" cy="4351338"/>
              </a:xfrm>
              <a:blipFill>
                <a:blip r:embed="rId2"/>
                <a:stretch>
                  <a:fillRect l="-1865" t="-2941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1A1860-D884-4C56-9D9C-2CE436E78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274" y="2289985"/>
            <a:ext cx="4640254" cy="1687709"/>
          </a:xfrm>
          <a:prstGeom prst="rect">
            <a:avLst/>
          </a:prstGeom>
        </p:spPr>
      </p:pic>
      <p:pic>
        <p:nvPicPr>
          <p:cNvPr id="9" name="Picture 2" descr="This gure depicts the signed distance function in the neighborhood ...">
            <a:extLst>
              <a:ext uri="{FF2B5EF4-FFF2-40B4-BE49-F238E27FC236}">
                <a16:creationId xmlns:a16="http://schemas.microsoft.com/office/drawing/2014/main" id="{120DF49E-69DF-4AF9-95E2-6BCEF50E9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931" y="4400573"/>
            <a:ext cx="3422405" cy="231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953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1151-37E8-4993-B103-DBF4B8892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664"/>
            <a:ext cx="10018713" cy="1752599"/>
          </a:xfrm>
        </p:spPr>
        <p:txBody>
          <a:bodyPr/>
          <a:lstStyle/>
          <a:p>
            <a:r>
              <a:rPr lang="en-US" dirty="0"/>
              <a:t>Corollary 4 continued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6CFEB5-C7F1-41E9-A7AB-AE7765B41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2865" y="1825625"/>
                <a:ext cx="5298247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Let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∈ </m:t>
                        </m:r>
                        <m:acc>
                          <m:accPr>
                            <m:chr m:val="̃"/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 denote the subset of regions in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CMSY10"/>
                  </a:rPr>
                  <a:t>R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that have</a:t>
                </a:r>
                <a:b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</a:b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the above relation of intersection, an illustration of which is</a:t>
                </a:r>
                <a:b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</a:b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given in Figure </a:t>
                </a:r>
                <a:r>
                  <a:rPr lang="en-US" sz="1800" b="0" i="0" dirty="0">
                    <a:solidFill>
                      <a:srgbClr val="001473"/>
                    </a:solidFill>
                    <a:effectLst/>
                    <a:latin typeface="NimbusRomNo9L-Regu"/>
                  </a:rPr>
                  <a:t>1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. It is clear that the zero-level </a:t>
                </a:r>
                <a:r>
                  <a:rPr lang="en-US" sz="1800" b="0" i="0" dirty="0" err="1">
                    <a:solidFill>
                      <a:srgbClr val="000000"/>
                    </a:solidFill>
                    <a:effectLst/>
                    <a:latin typeface="NimbusRomNo9L-Regu"/>
                  </a:rPr>
                  <a:t>isosurface</a:t>
                </a:r>
                <a:b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</a:b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 defined on the support (</a:t>
                </a:r>
                <a:r>
                  <a:rPr lang="en-US" sz="1800" b="0" i="0" dirty="0">
                    <a:solidFill>
                      <a:srgbClr val="001473"/>
                    </a:solidFill>
                    <a:effectLst/>
                    <a:latin typeface="NimbusRomNo9L-Regu"/>
                  </a:rPr>
                  <a:t>1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) of </a:t>
                </a:r>
                <a:r>
                  <a:rPr lang="en-US" sz="1800" b="1" i="1" dirty="0">
                    <a:solidFill>
                      <a:srgbClr val="000000"/>
                    </a:solidFill>
                    <a:effectLst/>
                    <a:latin typeface="CMMIB10"/>
                  </a:rPr>
                  <a:t>T</a:t>
                </a:r>
                <a:br>
                  <a:rPr lang="en-US" sz="1800" b="1" i="1" dirty="0">
                    <a:solidFill>
                      <a:srgbClr val="000000"/>
                    </a:solidFill>
                    <a:effectLst/>
                    <a:latin typeface="CMMIB10"/>
                  </a:rPr>
                </a:b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can be only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. To have an analytic understanding on any</a:t>
                </a:r>
                <a:b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</a:b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, we note from Corollary </a:t>
                </a:r>
                <a:r>
                  <a:rPr lang="en-US" sz="1800" b="0" i="0" dirty="0">
                    <a:solidFill>
                      <a:srgbClr val="001473"/>
                    </a:solidFill>
                    <a:effectLst/>
                    <a:latin typeface="NimbusRomNo9L-Regu"/>
                  </a:rPr>
                  <a:t>4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that the boundary planes</a:t>
                </a:r>
                <a:b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</a:b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must be among the set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sub>
                          <m:sup>
                            <m:acc>
                              <m:accPr>
                                <m:chr m:val="̃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𝑙𝑘</m:t>
                        </m:r>
                      </m:sub>
                      <m:sup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sup>
                    </m:sSub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=1, . . . , 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=1 , . . .,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𝑎𝑛𝑦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 it</a:t>
                </a:r>
                <a:b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</a:b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must satisfy sign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sub>
                          <m:sup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sup>
                        </m:sSubSup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, which gives the</a:t>
                </a:r>
                <a:b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</a:b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following system of inequalities</a:t>
                </a:r>
                <a:r>
                  <a:rPr lang="en-US" dirty="0"/>
                  <a:t> (see 10)</a:t>
                </a:r>
              </a:p>
              <a:p>
                <a:endParaRPr lang="en-US" dirty="0"/>
              </a:p>
              <a:p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where </a:t>
                </a:r>
                <a:r>
                  <a:rPr lang="en-US" sz="1800" b="1" i="1" dirty="0">
                    <a:solidFill>
                      <a:srgbClr val="000000"/>
                    </a:solidFill>
                    <a:effectLst/>
                    <a:latin typeface="CMMIB10"/>
                  </a:rPr>
                  <a:t>I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is an identity matrix of compatible size,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acc>
                          <m:accPr>
                            <m:chr m:val="̃"/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sup>
                    </m:sSup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collects the coefficients of the inequalities, and the state functionals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𝑙𝑘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1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1800" b="1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are defined by (</a:t>
                </a:r>
                <a:r>
                  <a:rPr lang="en-US" sz="1800" b="0" i="0" dirty="0">
                    <a:solidFill>
                      <a:srgbClr val="001473"/>
                    </a:solidFill>
                    <a:effectLst/>
                    <a:latin typeface="NimbusRomNo9L-Regu"/>
                  </a:rPr>
                  <a:t>2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) and (</a:t>
                </a:r>
                <a:r>
                  <a:rPr lang="en-US" sz="1800" b="0" i="0" dirty="0">
                    <a:solidFill>
                      <a:srgbClr val="001473"/>
                    </a:solidFill>
                    <a:effectLst/>
                    <a:latin typeface="NimbusRomNo9L-Regu"/>
                  </a:rPr>
                  <a:t>4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).</a:t>
                </a:r>
                <a:br>
                  <a:rPr lang="en-US" sz="18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6CFEB5-C7F1-41E9-A7AB-AE7765B41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2865" y="1825625"/>
                <a:ext cx="5298247" cy="4351338"/>
              </a:xfrm>
              <a:blipFill>
                <a:blip r:embed="rId2"/>
                <a:stretch>
                  <a:fillRect l="-1036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8CB10DB-8B68-4713-AB59-3B3C38DDD4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79" b="1"/>
          <a:stretch/>
        </p:blipFill>
        <p:spPr>
          <a:xfrm>
            <a:off x="7172188" y="2239347"/>
            <a:ext cx="4092003" cy="820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6509B-BD12-4E87-905E-5CD2878DC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152" y="4305653"/>
            <a:ext cx="4244087" cy="155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929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5319</TotalTime>
  <Words>1869</Words>
  <Application>Microsoft Office PowerPoint</Application>
  <PresentationFormat>Widescreen</PresentationFormat>
  <Paragraphs>89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4" baseType="lpstr">
      <vt:lpstr>Arial</vt:lpstr>
      <vt:lpstr>Cambria Math</vt:lpstr>
      <vt:lpstr>CMMI10</vt:lpstr>
      <vt:lpstr>CMMI5</vt:lpstr>
      <vt:lpstr>CMMI7</vt:lpstr>
      <vt:lpstr>CMMIB10</vt:lpstr>
      <vt:lpstr>CMR10</vt:lpstr>
      <vt:lpstr>CMR7</vt:lpstr>
      <vt:lpstr>CMSY10</vt:lpstr>
      <vt:lpstr>CMSY5</vt:lpstr>
      <vt:lpstr>CMSY7</vt:lpstr>
      <vt:lpstr>Corbel</vt:lpstr>
      <vt:lpstr>NimbusRomNo9L-Medi</vt:lpstr>
      <vt:lpstr>NimbusRomNo9L-Regu</vt:lpstr>
      <vt:lpstr>NimbusRomNo9L-ReguItal</vt:lpstr>
      <vt:lpstr>Parallax</vt:lpstr>
      <vt:lpstr>Analytic Marching: An Analytic Meshing Solution from Deep Implicit Surface Networks  </vt:lpstr>
      <vt:lpstr>Introduction</vt:lpstr>
      <vt:lpstr>Introduction</vt:lpstr>
      <vt:lpstr>Related work (Implicit surface representation)</vt:lpstr>
      <vt:lpstr>Analytic meshing via deep implicit surface networks </vt:lpstr>
      <vt:lpstr>Analytic meshing via deep implicit surface networks (lemma 3) </vt:lpstr>
      <vt:lpstr>Analytic cells and faces associated with the zero level isosurface of an implicit field function</vt:lpstr>
      <vt:lpstr>Corollary 4</vt:lpstr>
      <vt:lpstr>Corollary 4 continued</vt:lpstr>
      <vt:lpstr>Corollary 4 continued 2</vt:lpstr>
      <vt:lpstr>3.3. A closed mesh via connected cells and faces</vt:lpstr>
      <vt:lpstr>The proposed analytic marching algorithm</vt:lpstr>
      <vt:lpstr>Analytic marching algorithm</vt:lpstr>
      <vt:lpstr>Analytic marching algorithm part III</vt:lpstr>
      <vt:lpstr>Algorithmic guarantee </vt:lpstr>
      <vt:lpstr>Training of deep implicit surface networks  </vt:lpstr>
      <vt:lpstr>Quantitative comparison of various algorithms</vt:lpstr>
      <vt:lpstr>Qualitative comparison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Ashbee</dc:creator>
  <cp:lastModifiedBy>William Ashbee</cp:lastModifiedBy>
  <cp:revision>176</cp:revision>
  <dcterms:created xsi:type="dcterms:W3CDTF">2020-07-29T23:14:06Z</dcterms:created>
  <dcterms:modified xsi:type="dcterms:W3CDTF">2020-08-07T15:56:28Z</dcterms:modified>
</cp:coreProperties>
</file>